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60" r:id="rId5"/>
    <p:sldId id="265" r:id="rId6"/>
    <p:sldId id="256" r:id="rId7"/>
    <p:sldId id="257" r:id="rId8"/>
    <p:sldId id="258" r:id="rId9"/>
    <p:sldId id="270" r:id="rId10"/>
    <p:sldId id="259" r:id="rId11"/>
    <p:sldId id="261" r:id="rId12"/>
    <p:sldId id="267" r:id="rId13"/>
    <p:sldId id="262" r:id="rId14"/>
    <p:sldId id="263" r:id="rId15"/>
    <p:sldId id="264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ED41438-FE4B-60C6-E06A-2E27A506AE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2E54337-66E7-C95D-FA0E-6D41DB6274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C097A-17CF-4586-BCE9-34D42F1D3842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828118-5067-60A0-3FE9-FE8A08447C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8AB92C8-E29B-2F58-3FBC-B9D16D07C1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72B90-E55C-49B7-A139-7FAC6A1D7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45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CF864-360B-46AB-AF28-6B137E056B9C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6C84B-CE84-4D62-B417-C02351A16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3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4664F-58BE-7DF4-011C-8BE965615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AAB7BB-0F37-03FF-E14D-45AC7C0D8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2A5BB1-BCA0-44AE-0616-AA52DFB6B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68F7-C919-440C-BAFB-98BEC70A6E0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3F01BE-490F-0800-C253-249EE6C65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1C6725-4EDA-9D3B-5831-593B8D7C0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6AC5-DC17-4A0B-8612-FC03B2FF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1DFF49-2E74-5655-46F1-72FDDF61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5B77BC-717B-F6A6-3551-A4BED4629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724B1F-8291-24F7-F107-3A234EA35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68F7-C919-440C-BAFB-98BEC70A6E0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0D75DE-1D83-B6C4-5AF9-8A82A7C65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B97A4C-83E0-4E4E-9403-2F7FF7A7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6AC5-DC17-4A0B-8612-FC03B2FF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8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599FFB-5C7D-A195-ED98-55A273155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7F0225-E466-484C-F89C-3CB571E9F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980C99-6101-006F-7404-E7DA294AB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68F7-C919-440C-BAFB-98BEC70A6E0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29E5AD-96AF-F572-29AC-CEFFB4C3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BF2613-0082-8040-1602-30B6FF84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6AC5-DC17-4A0B-8612-FC03B2FF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4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6E277-5685-59F8-CAF0-152078DB9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605EBC-7755-51A9-0C08-B28FFD4F4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64DDE0-4C05-E7F3-7C25-F8562DF09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68F7-C919-440C-BAFB-98BEC70A6E0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87B9E-40D6-C34A-BBD6-FD39E42DB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3174AC-F79C-6118-F504-C5A66224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6AC5-DC17-4A0B-8612-FC03B2FF41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2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777633-458C-EE8B-1900-0ED08F01E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F80B8B-AE59-03AE-E384-444223A71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F60A2B-4490-E65D-2098-8B52043A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68F7-C919-440C-BAFB-98BEC70A6E0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C8A22B-E039-7955-F854-0E17411A8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7D35D3-9833-B8EC-4F4E-1840E518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6AC5-DC17-4A0B-8612-FC03B2FF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B0CC60-E6EE-ADA4-F5D6-8AE410656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FB0DC3-C27D-4D82-39BD-499F9FCAF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099F194-380A-CF33-BF2A-16C9C56BF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9AD4FD-8EBA-1F72-6042-CC8B1C63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68F7-C919-440C-BAFB-98BEC70A6E0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5F2103-2DE3-0938-DB0D-02C32469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DAE1FC-21DA-8C9D-1047-0536D339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6AC5-DC17-4A0B-8612-FC03B2FF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4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1B55E7-D4DE-C85B-CADF-5815D307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3AF187-75C3-BC43-D24E-C7AB807CA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9778375-F0FF-1222-C1DA-92C5F43C2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BD77DD9-9311-A8D8-321A-B74683C1C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085E363-FE32-D9AF-E390-18C21FDDA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D904B3C-4260-FB98-D3B3-31320EE45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68F7-C919-440C-BAFB-98BEC70A6E0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16121C-D73C-DF62-E269-2CBDA7D2D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B588EB9-9CA9-7DAD-DA5F-81761CBF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6AC5-DC17-4A0B-8612-FC03B2FF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5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53DDB0-E9A7-DB2C-E398-6A8026959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F108E96-DA2D-3462-AF55-EEBD40464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68F7-C919-440C-BAFB-98BEC70A6E0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D69303B-7234-ADFC-2BC6-64919E1C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DD791D8-A1E8-4A6F-C55C-6947DC194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6AC5-DC17-4A0B-8612-FC03B2FF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6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3842D9B-AC74-7AAF-A9D8-FD00DA23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68F7-C919-440C-BAFB-98BEC70A6E0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1499A8-C4B3-C2A9-C570-59210B69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33193DC-92C8-BCE8-2A82-E6A75B5EE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6AC5-DC17-4A0B-8612-FC03B2FF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7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CD7AA4-EE84-6E41-4C3B-4458CCCF9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EBE32B-3882-BA18-CB42-DE8141BD0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6BF41C-3096-95B1-3CED-DE74518D2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1FE5D5-709E-08FA-AD8A-D0A78342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68F7-C919-440C-BAFB-98BEC70A6E0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3C334F-09E0-B400-CEB2-E0319D33C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541C579-B858-D387-F4AE-23B5F72FE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6AC5-DC17-4A0B-8612-FC03B2FF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4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957622-A920-8718-FFEA-B3B0854C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53AEF75-ABAA-1855-BDA2-B0D934EC9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DD2DBB-2BFF-D5AF-2723-78BA9D56E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ED7707-0CA8-7366-D8D6-185AB0A6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68F7-C919-440C-BAFB-98BEC70A6E0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31F00B-C51F-626A-EE21-21160829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D6E983-9EAA-D12F-7B91-CBE1AE972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6AC5-DC17-4A0B-8612-FC03B2FF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94DF89D-035E-9B32-B587-01298F0A2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ECBCB1-0E24-5E42-454D-926CE6E45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B59672-85D1-68F1-F22E-682565F5E4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468F7-C919-440C-BAFB-98BEC70A6E04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177567-C43B-9DE3-97BC-42146C4D8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2CF5D4-9B7D-313B-7E27-FCB424646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A6AC5-DC17-4A0B-8612-FC03B2FF41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5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DE07D-CC2A-A93E-5196-F89D52A95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ro-RO" sz="4000" dirty="0"/>
              <a:t>Reguli în realizarea prezentării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CF74DB-4E9D-EECA-7E98-F6D1FB106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88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o-RO" sz="2400" dirty="0"/>
              <a:t>Primul </a:t>
            </a:r>
            <a:r>
              <a:rPr lang="ro-RO" sz="2400" dirty="0" err="1"/>
              <a:t>slide</a:t>
            </a:r>
            <a:r>
              <a:rPr lang="ro-RO" sz="2400" dirty="0"/>
              <a:t> va avea același design pentru toți absolvenții; </a:t>
            </a:r>
          </a:p>
          <a:p>
            <a:pPr algn="just"/>
            <a:r>
              <a:rPr lang="ro-RO" sz="2400" dirty="0"/>
              <a:t>Pe fiecare </a:t>
            </a:r>
            <a:r>
              <a:rPr lang="ro-RO" sz="2400" dirty="0" err="1"/>
              <a:t>slide</a:t>
            </a:r>
            <a:r>
              <a:rPr lang="ro-RO" sz="2400" dirty="0"/>
              <a:t> vor exista maxim 10 rânduri scrise;</a:t>
            </a:r>
          </a:p>
          <a:p>
            <a:pPr algn="just"/>
            <a:r>
              <a:rPr lang="ro-RO" sz="2400" dirty="0"/>
              <a:t>Fiecare tabel, poză, relație matematică vor fi numerotate cu numărul din proiectul de diplomă (același </a:t>
            </a:r>
            <a:r>
              <a:rPr lang="ro-RO" sz="2400" dirty="0" err="1"/>
              <a:t>caption</a:t>
            </a:r>
            <a:r>
              <a:rPr lang="ro-RO" sz="2400" dirty="0"/>
              <a:t>);</a:t>
            </a:r>
          </a:p>
          <a:p>
            <a:pPr algn="just"/>
            <a:r>
              <a:rPr lang="ro-RO" sz="2400" dirty="0"/>
              <a:t>Figurile și tabele vor fi însoțite de referința bibliografică acolo unde este cazul;</a:t>
            </a:r>
          </a:p>
          <a:p>
            <a:pPr algn="just"/>
            <a:r>
              <a:rPr lang="ro-RO" sz="2400" dirty="0"/>
              <a:t>Pe </a:t>
            </a:r>
            <a:r>
              <a:rPr lang="ro-RO" sz="2400" dirty="0" err="1"/>
              <a:t>slide</a:t>
            </a:r>
            <a:r>
              <a:rPr lang="ro-RO" sz="2400" dirty="0"/>
              <a:t> scrisul și imaginile trebuie sa fie inteligibile (se acorda atenție mărimii scrisului de pe figuri, explicații și contrastul dintre background și detaliile din tabele și figuri);</a:t>
            </a:r>
          </a:p>
        </p:txBody>
      </p:sp>
    </p:spTree>
    <p:extLst>
      <p:ext uri="{BB962C8B-B14F-4D97-AF65-F5344CB8AC3E}">
        <p14:creationId xmlns:p14="http://schemas.microsoft.com/office/powerpoint/2010/main" val="372792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8538F3-EEC7-7DF1-08FD-1747BEF7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08" y="192413"/>
            <a:ext cx="10515600" cy="1325563"/>
          </a:xfrm>
        </p:spPr>
        <p:txBody>
          <a:bodyPr>
            <a:normAutofit/>
          </a:bodyPr>
          <a:lstStyle/>
          <a:p>
            <a:r>
              <a:rPr lang="ro-RO" sz="4000" dirty="0"/>
              <a:t>Descrierea și prezentarea variantei abordate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4020F2-7399-7C45-7B2C-7C6A84B4D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742" y="1517976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o-RO" dirty="0"/>
              <a:t>În funcție de tematica abordată se pot prezenta variantele constructive selectate și se poate începe de pe acest </a:t>
            </a:r>
            <a:r>
              <a:rPr lang="ro-RO" dirty="0" err="1"/>
              <a:t>slide</a:t>
            </a:r>
            <a:r>
              <a:rPr lang="ro-RO" dirty="0"/>
              <a:t> motivarea alegerii variantei/tehnologiei.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71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8538F3-EEC7-7DF1-08FD-1747BEF7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4000" dirty="0"/>
              <a:t>Justificarea variantei/tehnologiei/modelului ales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4020F2-7399-7C45-7B2C-7C6A84B4D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742" y="1517976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o-RO" dirty="0"/>
              <a:t>Se vor prezenta avantajele și dezavantajele variantei/tehnologiei/ modelului;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1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8538F3-EEC7-7DF1-08FD-1747BEF7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4000" dirty="0"/>
              <a:t>Contribuții și concluzii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4020F2-7399-7C45-7B2C-7C6A84B4D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742" y="1517976"/>
            <a:ext cx="10515600" cy="4351338"/>
          </a:xfrm>
        </p:spPr>
        <p:txBody>
          <a:bodyPr/>
          <a:lstStyle/>
          <a:p>
            <a:pPr algn="just"/>
            <a:r>
              <a:rPr lang="ro-RO" dirty="0"/>
              <a:t>Se precizează punctat contribuțiile proprii ale absolventului în cadrul întregului proces de realizare a proiectului de diplomă;</a:t>
            </a:r>
          </a:p>
          <a:p>
            <a:pPr algn="just"/>
            <a:r>
              <a:rPr lang="ro-RO" dirty="0"/>
              <a:t>Se menționează sumar concluziile absolventului cu privire la contribuția asupra soluției dezvoltate.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02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28C0B4-3127-A5DA-99B5-80A33AE876DC}"/>
              </a:ext>
            </a:extLst>
          </p:cNvPr>
          <p:cNvSpPr txBox="1"/>
          <p:nvPr/>
        </p:nvSpPr>
        <p:spPr>
          <a:xfrm>
            <a:off x="2644175" y="2640925"/>
            <a:ext cx="6903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4000" dirty="0"/>
              <a:t>Vă mulțumesc pentru atenție!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423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DE07D-CC2A-A93E-5196-F89D52A95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ro-RO" sz="4000" dirty="0"/>
              <a:t>Reguli în realizarea prezentării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CF74DB-4E9D-EECA-7E98-F6D1FB106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88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o-RO" sz="2400" dirty="0"/>
              <a:t>Nu vor exista mai mult de două </a:t>
            </a:r>
            <a:r>
              <a:rPr lang="ro-RO" sz="2400" dirty="0" err="1"/>
              <a:t>slide</a:t>
            </a:r>
            <a:r>
              <a:rPr lang="ro-RO" sz="2400" dirty="0"/>
              <a:t>-uri în care să fie prezentat stadiul actual;</a:t>
            </a:r>
          </a:p>
          <a:p>
            <a:pPr algn="just"/>
            <a:r>
              <a:rPr lang="ro-RO" sz="2400" dirty="0"/>
              <a:t>Se va pune accent pe prezentarea realizărilor personale;</a:t>
            </a:r>
          </a:p>
          <a:p>
            <a:pPr algn="just"/>
            <a:r>
              <a:rPr lang="ro-RO" sz="2400" dirty="0"/>
              <a:t>Timpul acordat pentru prezentare este de 7...9 minute;</a:t>
            </a:r>
          </a:p>
          <a:p>
            <a:pPr algn="just"/>
            <a:r>
              <a:rPr lang="ro-RO" sz="2400" dirty="0"/>
              <a:t>Se recomandă limitarea la 15...20 </a:t>
            </a:r>
            <a:r>
              <a:rPr lang="ro-RO" sz="2400" dirty="0" err="1"/>
              <a:t>slide</a:t>
            </a:r>
            <a:r>
              <a:rPr lang="ro-RO" sz="2400" dirty="0"/>
              <a:t>-uri;</a:t>
            </a:r>
          </a:p>
          <a:p>
            <a:pPr algn="just"/>
            <a:r>
              <a:rPr lang="ro-RO" sz="2400" dirty="0"/>
              <a:t>Pentru specializările în limba engleză și germană, prezentarea se va realiza în limba de studiu;</a:t>
            </a:r>
          </a:p>
          <a:p>
            <a:pPr algn="just"/>
            <a:r>
              <a:rPr lang="ro-RO" sz="2400" dirty="0"/>
              <a:t>În prezentarea de față sunt menționate elementele esențiale pe care absolventul trebuie să le evidențieze;</a:t>
            </a:r>
          </a:p>
          <a:p>
            <a:pPr algn="just"/>
            <a:r>
              <a:rPr lang="ro-RO" sz="2400" dirty="0"/>
              <a:t>Prezentarea poate fi modificată după bunul plac cu condiția să fie atinse toate cele menționate mai sus.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868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158EC89-AD42-24F0-BEA2-7FCAF05B06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" t="-3839" r="86894" b="41284"/>
          <a:stretch/>
        </p:blipFill>
        <p:spPr bwMode="auto">
          <a:xfrm>
            <a:off x="267945" y="534950"/>
            <a:ext cx="1631194" cy="10459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Sponsors – Solis-EV">
            <a:extLst>
              <a:ext uri="{FF2B5EF4-FFF2-40B4-BE49-F238E27FC236}">
                <a16:creationId xmlns:a16="http://schemas.microsoft.com/office/drawing/2014/main" xmlns="" id="{8E002FCA-2A6D-07AC-17CC-91B9F20B9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1"/>
          <a:stretch/>
        </p:blipFill>
        <p:spPr bwMode="auto">
          <a:xfrm>
            <a:off x="10535895" y="270384"/>
            <a:ext cx="755729" cy="814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D9F6CE6-DC90-7786-5C7C-74C5931A0E24}"/>
              </a:ext>
            </a:extLst>
          </p:cNvPr>
          <p:cNvSpPr txBox="1"/>
          <p:nvPr/>
        </p:nvSpPr>
        <p:spPr>
          <a:xfrm>
            <a:off x="2228850" y="534950"/>
            <a:ext cx="69924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2000" dirty="0"/>
              <a:t>Universitatea Tehnică din Cluj-Napoca</a:t>
            </a:r>
          </a:p>
          <a:p>
            <a:pPr algn="ctr"/>
            <a:r>
              <a:rPr lang="ro-RO" dirty="0"/>
              <a:t>Facultatea de Inginerie Industrială, Robotică și Managementul Producției</a:t>
            </a:r>
          </a:p>
          <a:p>
            <a:pPr algn="ctr"/>
            <a:r>
              <a:rPr lang="ro-RO" dirty="0"/>
              <a:t>Specializarea Tehnologia Construcțiilor de Mașini </a:t>
            </a:r>
            <a:r>
              <a:rPr lang="ro-RO" dirty="0">
                <a:highlight>
                  <a:srgbClr val="FFFF00"/>
                </a:highlight>
              </a:rPr>
              <a:t>(în limba ...)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F5A352C-7F85-0AEC-0B67-1B6685B244E7}"/>
              </a:ext>
            </a:extLst>
          </p:cNvPr>
          <p:cNvSpPr txBox="1"/>
          <p:nvPr/>
        </p:nvSpPr>
        <p:spPr>
          <a:xfrm>
            <a:off x="1977599" y="2302928"/>
            <a:ext cx="82368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4000" b="1" dirty="0"/>
              <a:t>Proiect de diplomă</a:t>
            </a:r>
          </a:p>
          <a:p>
            <a:pPr algn="ctr"/>
            <a:r>
              <a:rPr lang="ro-RO" sz="4000" dirty="0"/>
              <a:t>Se va scrie titlul proiectului de diplomă</a:t>
            </a:r>
            <a:endParaRPr lang="en-US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85CEB05-02FA-2301-29B1-37DBB2AD0183}"/>
              </a:ext>
            </a:extLst>
          </p:cNvPr>
          <p:cNvSpPr txBox="1"/>
          <p:nvPr/>
        </p:nvSpPr>
        <p:spPr>
          <a:xfrm>
            <a:off x="494342" y="4550089"/>
            <a:ext cx="368158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Conducător științific:</a:t>
            </a:r>
          </a:p>
          <a:p>
            <a:r>
              <a:rPr lang="en-US" dirty="0" err="1" smtClean="0"/>
              <a:t>Conf</a:t>
            </a:r>
            <a:r>
              <a:rPr lang="ro-RO" dirty="0" smtClean="0"/>
              <a:t>. </a:t>
            </a:r>
            <a:r>
              <a:rPr lang="ro-RO" dirty="0"/>
              <a:t>dr. ing. Prenume </a:t>
            </a:r>
            <a:r>
              <a:rPr lang="en-US" dirty="0" smtClean="0"/>
              <a:t>NUME</a:t>
            </a:r>
            <a:endParaRPr lang="ro-RO" dirty="0"/>
          </a:p>
          <a:p>
            <a:endParaRPr lang="ro-RO" sz="1000" dirty="0"/>
          </a:p>
          <a:p>
            <a:r>
              <a:rPr lang="ro-RO" dirty="0"/>
              <a:t>Coordonator tehnic: (dacă este cazul)</a:t>
            </a:r>
          </a:p>
          <a:p>
            <a:r>
              <a:rPr lang="ro-RO" dirty="0"/>
              <a:t>Ing. Prenume </a:t>
            </a:r>
            <a:r>
              <a:rPr lang="en-US" dirty="0" smtClean="0"/>
              <a:t>NUME</a:t>
            </a:r>
            <a:r>
              <a:rPr lang="ro-RO" dirty="0" smtClean="0"/>
              <a:t> 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AF2579-AE2E-E4F3-18A5-C032A948025C}"/>
              </a:ext>
            </a:extLst>
          </p:cNvPr>
          <p:cNvSpPr txBox="1"/>
          <p:nvPr/>
        </p:nvSpPr>
        <p:spPr>
          <a:xfrm>
            <a:off x="9628796" y="5257975"/>
            <a:ext cx="1698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Absolvent:</a:t>
            </a:r>
          </a:p>
          <a:p>
            <a:r>
              <a:rPr lang="ro-RO" dirty="0"/>
              <a:t>Prenume </a:t>
            </a:r>
            <a:r>
              <a:rPr lang="en-US" dirty="0" smtClean="0"/>
              <a:t>NUME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DA4CAE0-EA0F-7BA8-BB65-A36252417C74}"/>
              </a:ext>
            </a:extLst>
          </p:cNvPr>
          <p:cNvSpPr txBox="1"/>
          <p:nvPr/>
        </p:nvSpPr>
        <p:spPr>
          <a:xfrm>
            <a:off x="6057907" y="6338996"/>
            <a:ext cx="65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2024</a:t>
            </a:r>
            <a:endParaRPr lang="en-US" dirty="0"/>
          </a:p>
        </p:txBody>
      </p:sp>
      <p:pic>
        <p:nvPicPr>
          <p:cNvPr id="20" name="Picture 19" descr="A logo with a red and blue text&#10;&#10;Description automatically generated">
            <a:extLst>
              <a:ext uri="{FF2B5EF4-FFF2-40B4-BE49-F238E27FC236}">
                <a16:creationId xmlns:a16="http://schemas.microsoft.com/office/drawing/2014/main" xmlns="" id="{C01B8548-FB4F-2730-9338-C71534040E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620" y="978105"/>
            <a:ext cx="1115776" cy="510952"/>
          </a:xfrm>
          <a:prstGeom prst="rect">
            <a:avLst/>
          </a:prstGeom>
          <a:ln>
            <a:solidFill>
              <a:srgbClr val="193D59"/>
            </a:solidFill>
          </a:ln>
        </p:spPr>
      </p:pic>
    </p:spTree>
    <p:extLst>
      <p:ext uri="{BB962C8B-B14F-4D97-AF65-F5344CB8AC3E}">
        <p14:creationId xmlns:p14="http://schemas.microsoft.com/office/powerpoint/2010/main" val="332721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Slide Background">
            <a:extLst>
              <a:ext uri="{FF2B5EF4-FFF2-40B4-BE49-F238E27FC236}">
                <a16:creationId xmlns:a16="http://schemas.microsoft.com/office/drawing/2014/main" xmlns="" id="{9F7D5CDA-D291-4307-BF55-1381FED296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defined">
            <a:extLst>
              <a:ext uri="{FF2B5EF4-FFF2-40B4-BE49-F238E27FC236}">
                <a16:creationId xmlns:a16="http://schemas.microsoft.com/office/drawing/2014/main" xmlns="" id="{A6B35815-DDB8-7F9F-652D-15B2940E83B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2" r="18381" b="2"/>
          <a:stretch/>
        </p:blipFill>
        <p:spPr bwMode="auto">
          <a:xfrm>
            <a:off x="6103027" y="10"/>
            <a:ext cx="6088971" cy="6857990"/>
          </a:xfrm>
          <a:prstGeom prst="rect">
            <a:avLst/>
          </a:prstGeom>
          <a:noFill/>
        </p:spPr>
      </p:pic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59B296B9-C5A5-4E4F-9B60-C907B5F146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D0300FD3-5AF1-6305-15FA-9078072672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9A6E81-A661-A56D-1A14-D3FBABE6E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328512"/>
            <a:ext cx="4778387" cy="1628970"/>
          </a:xfrm>
        </p:spPr>
        <p:txBody>
          <a:bodyPr anchor="ctr">
            <a:normAutofit/>
          </a:bodyPr>
          <a:lstStyle/>
          <a:p>
            <a:r>
              <a:rPr lang="ro-RO" sz="4000" dirty="0"/>
              <a:t>Structura proiectului de diplomă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D09004-453B-A114-CF23-BAA9668F3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2884929"/>
            <a:ext cx="4659756" cy="3374137"/>
          </a:xfrm>
        </p:spPr>
        <p:txBody>
          <a:bodyPr anchor="ctr">
            <a:normAutofit/>
          </a:bodyPr>
          <a:lstStyle/>
          <a:p>
            <a:r>
              <a:rPr lang="ro-RO" sz="2000" dirty="0"/>
              <a:t>Introducere</a:t>
            </a:r>
          </a:p>
          <a:p>
            <a:r>
              <a:rPr lang="ro-RO" sz="2000" dirty="0"/>
              <a:t>Scopul proiectului</a:t>
            </a:r>
          </a:p>
          <a:p>
            <a:r>
              <a:rPr lang="ro-RO" sz="2000" dirty="0"/>
              <a:t>Metodologie de cercetare</a:t>
            </a:r>
          </a:p>
          <a:p>
            <a:r>
              <a:rPr lang="ro-RO" sz="2000" dirty="0"/>
              <a:t>Interpretarea rezultatelor</a:t>
            </a:r>
          </a:p>
          <a:p>
            <a:r>
              <a:rPr lang="ro-RO" sz="2000" dirty="0"/>
              <a:t>Concluzii si contribuții</a:t>
            </a:r>
          </a:p>
        </p:txBody>
      </p:sp>
    </p:spTree>
    <p:extLst>
      <p:ext uri="{BB962C8B-B14F-4D97-AF65-F5344CB8AC3E}">
        <p14:creationId xmlns:p14="http://schemas.microsoft.com/office/powerpoint/2010/main" val="259401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">
            <a:extLst>
              <a:ext uri="{FF2B5EF4-FFF2-40B4-BE49-F238E27FC236}">
                <a16:creationId xmlns:a16="http://schemas.microsoft.com/office/drawing/2014/main" xmlns="" id="{540CF837-40E9-46D4-AC1B-0750F339B5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3C9736B9-3981-156F-AC7A-D91771FC57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06932" cy="6858000"/>
          </a:xfrm>
          <a:prstGeom prst="rect">
            <a:avLst/>
          </a:prstGeom>
          <a:ln>
            <a:noFill/>
          </a:ln>
          <a:effectLst>
            <a:outerShdw blurRad="317500" dist="76200" dir="1320000" sx="93000" sy="93000" algn="t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DDAFFA-203B-05C0-B5A4-2A07E0DF1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1"/>
            <a:ext cx="3071664" cy="5282453"/>
          </a:xfrm>
        </p:spPr>
        <p:txBody>
          <a:bodyPr anchor="t">
            <a:normAutofit/>
          </a:bodyPr>
          <a:lstStyle/>
          <a:p>
            <a:r>
              <a:rPr lang="ro-RO" sz="4000" dirty="0"/>
              <a:t>Scopul proiectului de diplomă </a:t>
            </a:r>
            <a:r>
              <a:rPr lang="ro-RO" sz="2800" dirty="0">
                <a:highlight>
                  <a:srgbClr val="FFFF00"/>
                </a:highlight>
              </a:rPr>
              <a:t>(Scopul principal al proiectului de </a:t>
            </a:r>
            <a:r>
              <a:rPr lang="ro-RO" sz="2800" dirty="0" err="1">
                <a:highlight>
                  <a:srgbClr val="FFFF00"/>
                </a:highlight>
              </a:rPr>
              <a:t>dilomă</a:t>
            </a:r>
            <a:r>
              <a:rPr lang="ro-RO" sz="2800" dirty="0">
                <a:highlight>
                  <a:srgbClr val="FFFF00"/>
                </a:highlight>
              </a:rPr>
              <a:t>)</a:t>
            </a:r>
            <a:r>
              <a:rPr lang="ro-RO" sz="4000" dirty="0">
                <a:highlight>
                  <a:srgbClr val="FFFF00"/>
                </a:highlight>
              </a:rPr>
              <a:t/>
            </a:r>
            <a:br>
              <a:rPr lang="ro-RO" sz="4000" dirty="0">
                <a:highlight>
                  <a:srgbClr val="FFFF00"/>
                </a:highlight>
              </a:rPr>
            </a:br>
            <a:endParaRPr lang="en-US" sz="4000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9D9257-4C71-77CC-C3D3-261D1EC8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0" y="762002"/>
            <a:ext cx="6262598" cy="5282452"/>
          </a:xfrm>
        </p:spPr>
        <p:txBody>
          <a:bodyPr anchor="t">
            <a:normAutofit/>
          </a:bodyPr>
          <a:lstStyle/>
          <a:p>
            <a:r>
              <a:rPr lang="ro-RO" sz="2000" dirty="0"/>
              <a:t>Se pot menționa obiectivele specifice atingerii scopului final;</a:t>
            </a:r>
          </a:p>
          <a:p>
            <a:r>
              <a:rPr lang="ro-RO" sz="2000" dirty="0"/>
              <a:t>Scopul 1;</a:t>
            </a:r>
          </a:p>
          <a:p>
            <a:r>
              <a:rPr lang="ro-RO" sz="2000" dirty="0"/>
              <a:t>Scopul 2;</a:t>
            </a:r>
          </a:p>
          <a:p>
            <a:r>
              <a:rPr lang="ro-RO" sz="2000" dirty="0"/>
              <a:t>Scopul 3;</a:t>
            </a:r>
          </a:p>
          <a:p>
            <a:r>
              <a:rPr lang="ro-RO" sz="2000" dirty="0"/>
              <a:t>...</a:t>
            </a:r>
          </a:p>
          <a:p>
            <a:pPr marL="0" indent="0">
              <a:buNone/>
            </a:pPr>
            <a:endParaRPr lang="ro-RO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70FA9DE-32A2-CD58-B1B5-8F5E5F6C1770}"/>
              </a:ext>
            </a:extLst>
          </p:cNvPr>
          <p:cNvSpPr txBox="1"/>
          <p:nvPr/>
        </p:nvSpPr>
        <p:spPr>
          <a:xfrm>
            <a:off x="7050280" y="3708875"/>
            <a:ext cx="3674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(Se pot introduce imagini în funcție de design-</a:t>
            </a:r>
            <a:r>
              <a:rPr lang="ro-RO" dirty="0" err="1"/>
              <a:t>ul</a:t>
            </a:r>
            <a:r>
              <a:rPr lang="ro-RO" dirty="0"/>
              <a:t> prezentării)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06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">
            <a:extLst>
              <a:ext uri="{FF2B5EF4-FFF2-40B4-BE49-F238E27FC236}">
                <a16:creationId xmlns:a16="http://schemas.microsoft.com/office/drawing/2014/main" xmlns="" id="{540CF837-40E9-46D4-AC1B-0750F339B5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3C9736B9-3981-156F-AC7A-D91771FC57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06932" cy="6858000"/>
          </a:xfrm>
          <a:prstGeom prst="rect">
            <a:avLst/>
          </a:prstGeom>
          <a:ln>
            <a:noFill/>
          </a:ln>
          <a:effectLst>
            <a:outerShdw blurRad="317500" dist="76200" dir="1320000" sx="93000" sy="93000" algn="t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DDAFFA-203B-05C0-B5A4-2A07E0DF1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1"/>
            <a:ext cx="3071664" cy="5282453"/>
          </a:xfrm>
        </p:spPr>
        <p:txBody>
          <a:bodyPr anchor="t">
            <a:normAutofit/>
          </a:bodyPr>
          <a:lstStyle/>
          <a:p>
            <a:r>
              <a:rPr lang="ro-RO" sz="4000" dirty="0"/>
              <a:t>Motivația alegerii temei</a:t>
            </a:r>
            <a:endParaRPr lang="en-US" sz="4000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9D9257-4C71-77CC-C3D3-261D1EC8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0" y="762002"/>
            <a:ext cx="6262598" cy="5282452"/>
          </a:xfrm>
        </p:spPr>
        <p:txBody>
          <a:bodyPr anchor="t">
            <a:normAutofit/>
          </a:bodyPr>
          <a:lstStyle/>
          <a:p>
            <a:r>
              <a:rPr lang="ro-RO" sz="2000" dirty="0"/>
              <a:t>Scurtă descriere a motivației alegerii temei;</a:t>
            </a:r>
          </a:p>
          <a:p>
            <a:r>
              <a:rPr lang="ro-RO" sz="2000" dirty="0" err="1"/>
              <a:t>Slide-ul</a:t>
            </a:r>
            <a:r>
              <a:rPr lang="ro-RO" sz="2000" dirty="0"/>
              <a:t> este opțional.</a:t>
            </a:r>
          </a:p>
          <a:p>
            <a:pPr marL="0" indent="0">
              <a:buNone/>
            </a:pP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3872563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8538F3-EEC7-7DF1-08FD-1747BEF7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7" y="192413"/>
            <a:ext cx="10515600" cy="1325563"/>
          </a:xfrm>
        </p:spPr>
        <p:txBody>
          <a:bodyPr>
            <a:normAutofit/>
          </a:bodyPr>
          <a:lstStyle/>
          <a:p>
            <a:r>
              <a:rPr lang="ro-RO" sz="4000" dirty="0"/>
              <a:t>Stadiul actual al temei abordate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4020F2-7399-7C45-7B2C-7C6A84B4D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742" y="1517976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o-RO" dirty="0"/>
              <a:t>Se pot prezenta soluțiile actuale și informații generale despre tema abordată.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8538F3-EEC7-7DF1-08FD-1747BEF7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54" y="100206"/>
            <a:ext cx="10515600" cy="1325563"/>
          </a:xfrm>
        </p:spPr>
        <p:txBody>
          <a:bodyPr>
            <a:normAutofit/>
          </a:bodyPr>
          <a:lstStyle/>
          <a:p>
            <a:r>
              <a:rPr lang="ro-RO" sz="4000" dirty="0"/>
              <a:t>Variante constructive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4020F2-7399-7C45-7B2C-7C6A84B4D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742" y="151797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o-RO" dirty="0"/>
              <a:t>În funcție de tematica abordată se pot prezenta variantele constructive propuse și studiate.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42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8538F3-EEC7-7DF1-08FD-1747BEF7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54" y="100206"/>
            <a:ext cx="10515600" cy="1325563"/>
          </a:xfrm>
        </p:spPr>
        <p:txBody>
          <a:bodyPr>
            <a:normAutofit/>
          </a:bodyPr>
          <a:lstStyle/>
          <a:p>
            <a:r>
              <a:rPr lang="ro-RO" sz="4000" dirty="0"/>
              <a:t>Aparatura utilizată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4020F2-7399-7C45-7B2C-7C6A84B4D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742" y="1517976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o-RO" dirty="0"/>
              <a:t>În funcție de tematica abordată se pot prezenta MU, aparate de măsură și control, echipamente, soft-uri etc. cu o descriere sumară a capacități și performanțelor acestora.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58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2B7EAA7728A4FA80A5CCAFE8D7EAF" ma:contentTypeVersion="11" ma:contentTypeDescription="Create a new document." ma:contentTypeScope="" ma:versionID="fa4a28d0a7c1152589776fcd689dde6d">
  <xsd:schema xmlns:xsd="http://www.w3.org/2001/XMLSchema" xmlns:xs="http://www.w3.org/2001/XMLSchema" xmlns:p="http://schemas.microsoft.com/office/2006/metadata/properties" xmlns:ns2="9557458c-24b5-4c97-84ed-4c402655f54f" targetNamespace="http://schemas.microsoft.com/office/2006/metadata/properties" ma:root="true" ma:fieldsID="ff507084cf186aaf683132a4d9c452a6" ns2:_="">
    <xsd:import namespace="9557458c-24b5-4c97-84ed-4c402655f5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57458c-24b5-4c97-84ed-4c402655f5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C787E1-DE55-446F-82E1-4D9A145418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57458c-24b5-4c97-84ed-4c402655f5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48E57E-5BB8-479F-8668-8F8BF2D91EE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32A01C-0323-4CC9-9446-FD98A63543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466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Reguli în realizarea prezentării</vt:lpstr>
      <vt:lpstr>Reguli în realizarea prezentării</vt:lpstr>
      <vt:lpstr>PowerPoint Presentation</vt:lpstr>
      <vt:lpstr>Structura proiectului de diplomă</vt:lpstr>
      <vt:lpstr>Scopul proiectului de diplomă (Scopul principal al proiectului de dilomă) </vt:lpstr>
      <vt:lpstr>Motivația alegerii temei</vt:lpstr>
      <vt:lpstr>Stadiul actual al temei abordate</vt:lpstr>
      <vt:lpstr>Variante constructive</vt:lpstr>
      <vt:lpstr>Aparatura utilizată</vt:lpstr>
      <vt:lpstr>Descrierea și prezentarea variantei abordate</vt:lpstr>
      <vt:lpstr>Justificarea variantei/tehnologiei/modelului ales</vt:lpstr>
      <vt:lpstr>Contribuții și concluzii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Reguli în realizarea prezentării</dc:title>
  <dc:creator>Vlad Bocanet</dc:creator>
  <cp:lastModifiedBy>Nik</cp:lastModifiedBy>
  <cp:revision>2</cp:revision>
  <dcterms:created xsi:type="dcterms:W3CDTF">2024-01-17T08:05:59Z</dcterms:created>
  <dcterms:modified xsi:type="dcterms:W3CDTF">2024-02-10T18:34:23Z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Enabled">
    <vt:lpwstr>true</vt:lpwstr>
  </property>
  <property fmtid="{D5CDD505-2E9C-101B-9397-08002B2CF9AE}" pid="3" name="MSIP_Label_5b58b62f-6f94-46bd-8089-18e64b0a9abb_SetDate">
    <vt:lpwstr>2024-01-17T09:23:16Z</vt:lpwstr>
  </property>
  <property fmtid="{D5CDD505-2E9C-101B-9397-08002B2CF9AE}" pid="4" name="MSIP_Label_5b58b62f-6f94-46bd-8089-18e64b0a9abb_Method">
    <vt:lpwstr>Standard</vt:lpwstr>
  </property>
  <property fmtid="{D5CDD505-2E9C-101B-9397-08002B2CF9AE}" pid="5" name="MSIP_Label_5b58b62f-6f94-46bd-8089-18e64b0a9abb_Name">
    <vt:lpwstr>defa4170-0d19-0005-0004-bc88714345d2</vt:lpwstr>
  </property>
  <property fmtid="{D5CDD505-2E9C-101B-9397-08002B2CF9AE}" pid="6" name="MSIP_Label_5b58b62f-6f94-46bd-8089-18e64b0a9abb_SiteId">
    <vt:lpwstr>a6eb79fa-c4a9-4cce-818d-b85274d15305</vt:lpwstr>
  </property>
  <property fmtid="{D5CDD505-2E9C-101B-9397-08002B2CF9AE}" pid="7" name="MSIP_Label_5b58b62f-6f94-46bd-8089-18e64b0a9abb_ActionId">
    <vt:lpwstr>ef90169e-644b-40f4-80fb-ad59a5c47916</vt:lpwstr>
  </property>
  <property fmtid="{D5CDD505-2E9C-101B-9397-08002B2CF9AE}" pid="8" name="MSIP_Label_5b58b62f-6f94-46bd-8089-18e64b0a9abb_ContentBits">
    <vt:lpwstr>0</vt:lpwstr>
  </property>
  <property fmtid="{D5CDD505-2E9C-101B-9397-08002B2CF9AE}" pid="9" name="ContentTypeId">
    <vt:lpwstr>0x0101009342B7EAA7728A4FA80A5CCAFE8D7EAF</vt:lpwstr>
  </property>
</Properties>
</file>